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3" r:id="rId3"/>
    <p:sldId id="257" r:id="rId4"/>
    <p:sldId id="258" r:id="rId5"/>
    <p:sldId id="264" r:id="rId6"/>
    <p:sldId id="265" r:id="rId7"/>
    <p:sldId id="268" r:id="rId8"/>
    <p:sldId id="266" r:id="rId9"/>
    <p:sldId id="267" r:id="rId10"/>
    <p:sldId id="259" r:id="rId11"/>
    <p:sldId id="260" r:id="rId12"/>
    <p:sldId id="261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2ED2A-B578-4E21-A7E6-BE6BD5705C0F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76C52-B31C-42D4-B761-8DE8CF6AEE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175DCA-8F4D-44E0-B3C7-690836FDF20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47C8F1-DA9B-46A3-9772-F145E8D1972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2914672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/>
              <a:t>Организация питания в ДОУ.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3643314"/>
            <a:ext cx="3429024" cy="3000396"/>
          </a:xfrm>
          <a:blipFill>
            <a:blip r:embed="rId2"/>
            <a:stretch>
              <a:fillRect/>
            </a:stretch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endParaRPr lang="ru-RU" sz="1600" dirty="0" smtClean="0">
              <a:solidFill>
                <a:schemeClr val="bg1"/>
              </a:solidFill>
            </a:endParaRPr>
          </a:p>
          <a:p>
            <a:pPr algn="ctr"/>
            <a:endParaRPr lang="ru-RU" sz="1600" smtClean="0">
              <a:solidFill>
                <a:schemeClr val="bg1"/>
              </a:solidFill>
            </a:endParaRPr>
          </a:p>
          <a:p>
            <a:pPr algn="ctr"/>
            <a:r>
              <a:rPr lang="ru-RU" sz="1600" smtClean="0">
                <a:solidFill>
                  <a:schemeClr val="bg1"/>
                </a:solidFill>
              </a:rPr>
              <a:t>Составитель</a:t>
            </a:r>
            <a:r>
              <a:rPr lang="ru-RU" sz="1600" dirty="0" smtClean="0">
                <a:solidFill>
                  <a:schemeClr val="bg1"/>
                </a:solidFill>
              </a:rPr>
              <a:t>: Марченко Юлия Евгеньевна воспитатель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 1 категории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7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6136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Приготовление и оформление блюд.</a:t>
            </a:r>
            <a:endParaRPr lang="ru-RU" dirty="0"/>
          </a:p>
        </p:txBody>
      </p:sp>
      <p:pic>
        <p:nvPicPr>
          <p:cNvPr id="4" name="Picture 24" descr="DSC0297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45708" y="1928803"/>
            <a:ext cx="5852583" cy="4395798"/>
          </a:xfrm>
          <a:prstGeom prst="rect">
            <a:avLst/>
          </a:prstGeom>
          <a:noFill/>
          <a:ln w="57150" cmpd="thinThick">
            <a:solidFill>
              <a:schemeClr val="accent2"/>
            </a:solidFill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Click="0" advTm="5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6600"/>
                </a:solidFill>
                <a:latin typeface="Arial" charset="0"/>
              </a:rPr>
              <a:t>Воспитание у детей </a:t>
            </a:r>
            <a:br>
              <a:rPr lang="ru-RU" sz="4000" b="1" dirty="0" smtClean="0">
                <a:solidFill>
                  <a:srgbClr val="FF6600"/>
                </a:solidFill>
                <a:latin typeface="Arial" charset="0"/>
              </a:rPr>
            </a:br>
            <a:r>
              <a:rPr lang="ru-RU" sz="4000" b="1" dirty="0" smtClean="0">
                <a:solidFill>
                  <a:srgbClr val="FF6600"/>
                </a:solidFill>
                <a:latin typeface="Arial" charset="0"/>
              </a:rPr>
              <a:t>культурно-гигиенических навыков в процессе питания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Clr>
                <a:srgbClr val="006600"/>
              </a:buClr>
              <a:buFont typeface="Wingdings" pitchFamily="2" charset="2"/>
              <a:buChar char="Ш"/>
            </a:pPr>
            <a:r>
              <a:rPr lang="ru-RU" b="1" dirty="0" smtClean="0">
                <a:solidFill>
                  <a:srgbClr val="FF6600"/>
                </a:solidFill>
                <a:latin typeface="Arial" charset="0"/>
              </a:rPr>
              <a:t>Формирование культуры трапезы </a:t>
            </a:r>
          </a:p>
          <a:p>
            <a:pPr algn="just">
              <a:buClr>
                <a:srgbClr val="006600"/>
              </a:buClr>
              <a:buFont typeface="Wingdings" pitchFamily="2" charset="2"/>
              <a:buChar char="Ш"/>
            </a:pPr>
            <a:r>
              <a:rPr lang="ru-RU" b="1" dirty="0" smtClean="0">
                <a:solidFill>
                  <a:srgbClr val="006600"/>
                </a:solidFill>
                <a:latin typeface="Arial" charset="0"/>
              </a:rPr>
              <a:t>Правила поведения за столом</a:t>
            </a:r>
          </a:p>
          <a:p>
            <a:pPr algn="just">
              <a:buClr>
                <a:srgbClr val="006600"/>
              </a:buClr>
              <a:buFont typeface="Wingdings" pitchFamily="2" charset="2"/>
              <a:buChar char="Ш"/>
            </a:pPr>
            <a:r>
              <a:rPr lang="ru-RU" b="1" dirty="0" smtClean="0">
                <a:solidFill>
                  <a:srgbClr val="FF6600"/>
                </a:solidFill>
                <a:latin typeface="Arial" charset="0"/>
              </a:rPr>
              <a:t>Как сервировать стол</a:t>
            </a:r>
          </a:p>
          <a:p>
            <a:pPr algn="just">
              <a:buClr>
                <a:srgbClr val="006600"/>
              </a:buClr>
              <a:buFont typeface="Wingdings" pitchFamily="2" charset="2"/>
              <a:buChar char="Ш"/>
            </a:pPr>
            <a:r>
              <a:rPr lang="ru-RU" b="1" dirty="0" smtClean="0">
                <a:solidFill>
                  <a:srgbClr val="006600"/>
                </a:solidFill>
                <a:latin typeface="Arial" charset="0"/>
              </a:rPr>
              <a:t>Секреты хорошего аппетита</a:t>
            </a:r>
          </a:p>
          <a:p>
            <a:pPr algn="just">
              <a:buClr>
                <a:srgbClr val="006600"/>
              </a:buClr>
              <a:buFont typeface="Wingdings" pitchFamily="2" charset="2"/>
              <a:buChar char="Ш"/>
            </a:pPr>
            <a:r>
              <a:rPr lang="ru-RU" b="1" dirty="0" smtClean="0">
                <a:solidFill>
                  <a:srgbClr val="FF6600"/>
                </a:solidFill>
                <a:latin typeface="Arial" charset="0"/>
              </a:rPr>
              <a:t>Правила для сладкоежек</a:t>
            </a:r>
          </a:p>
          <a:p>
            <a:pPr algn="just">
              <a:buClr>
                <a:srgbClr val="006600"/>
              </a:buClr>
              <a:buFont typeface="Wingdings" pitchFamily="2" charset="2"/>
              <a:buChar char="Ш"/>
            </a:pPr>
            <a:r>
              <a:rPr lang="ru-RU" b="1" dirty="0" smtClean="0">
                <a:solidFill>
                  <a:srgbClr val="006600"/>
                </a:solidFill>
                <a:latin typeface="Arial" charset="0"/>
              </a:rPr>
              <a:t>Как не надо кормить ребёнка</a:t>
            </a:r>
          </a:p>
          <a:p>
            <a:pPr algn="just">
              <a:buClr>
                <a:srgbClr val="006600"/>
              </a:buClr>
              <a:buFont typeface="Wingdings" pitchFamily="2" charset="2"/>
              <a:buChar char="Ш"/>
            </a:pPr>
            <a:r>
              <a:rPr lang="ru-RU" b="1" dirty="0" smtClean="0">
                <a:solidFill>
                  <a:srgbClr val="FF6600"/>
                </a:solidFill>
                <a:latin typeface="Arial" charset="0"/>
              </a:rPr>
              <a:t>На что обращать внимание и чего не следует допускать во время еды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8000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Дидактические игры по культуре питания и здоровому образу жизни.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C:\Documents and Settings\Admin\Рабочий стол\МОЁ\рисунки\iCANG68B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357430"/>
            <a:ext cx="2428892" cy="278608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0" y="2164038"/>
            <a:ext cx="4857784" cy="33424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Ш"/>
            </a:pPr>
            <a:r>
              <a:rPr lang="ru-RU" sz="2400" b="1" dirty="0" smtClean="0">
                <a:solidFill>
                  <a:srgbClr val="006600"/>
                </a:solidFill>
                <a:latin typeface="Arial" charset="0"/>
              </a:rPr>
              <a:t>Занятия и беседы:</a:t>
            </a: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r>
              <a:rPr lang="ru-RU" sz="2400" b="1" dirty="0" smtClean="0">
                <a:solidFill>
                  <a:srgbClr val="FF6600"/>
                </a:solidFill>
                <a:latin typeface="Arial" charset="0"/>
              </a:rPr>
              <a:t>«Фрукты полезны большим и детям»</a:t>
            </a: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r>
              <a:rPr lang="ru-RU" sz="2400" b="1" dirty="0" smtClean="0">
                <a:solidFill>
                  <a:srgbClr val="FF6600"/>
                </a:solidFill>
                <a:latin typeface="Arial" charset="0"/>
              </a:rPr>
              <a:t>«Полезное – не полезное»</a:t>
            </a: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endParaRPr lang="ru-RU" sz="2400" b="1" dirty="0" smtClean="0">
              <a:solidFill>
                <a:srgbClr val="FF6600"/>
              </a:solidFill>
              <a:latin typeface="Arial" charset="0"/>
            </a:endParaRP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r>
              <a:rPr lang="ru-RU" sz="2400" b="1" dirty="0" smtClean="0">
                <a:solidFill>
                  <a:srgbClr val="006600"/>
                </a:solidFill>
                <a:latin typeface="Arial" charset="0"/>
              </a:rPr>
              <a:t>Беседы о здоровой пище</a:t>
            </a: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r>
              <a:rPr lang="ru-RU" sz="2400" b="1" dirty="0" smtClean="0">
                <a:solidFill>
                  <a:srgbClr val="FF6600"/>
                </a:solidFill>
                <a:latin typeface="Arial" charset="0"/>
              </a:rPr>
              <a:t>	«Витамины и здоровье»</a:t>
            </a: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endParaRPr lang="ru-RU" sz="2400" b="1" dirty="0" smtClean="0">
              <a:solidFill>
                <a:srgbClr val="FF6600"/>
              </a:solidFill>
              <a:latin typeface="Arial" charset="0"/>
            </a:endParaRPr>
          </a:p>
          <a:p>
            <a:pPr algn="just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Ш"/>
            </a:pPr>
            <a:r>
              <a:rPr lang="ru-RU" sz="2400" b="1" dirty="0" smtClean="0">
                <a:solidFill>
                  <a:srgbClr val="006600"/>
                </a:solidFill>
                <a:latin typeface="Arial" charset="0"/>
              </a:rPr>
              <a:t>Дидактические игры</a:t>
            </a: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r>
              <a:rPr lang="ru-RU" sz="2400" b="1" dirty="0" smtClean="0">
                <a:solidFill>
                  <a:srgbClr val="FF6600"/>
                </a:solidFill>
                <a:latin typeface="Arial" charset="0"/>
              </a:rPr>
              <a:t>«</a:t>
            </a:r>
            <a:r>
              <a:rPr lang="ru-RU" sz="2400" b="1" dirty="0" err="1" smtClean="0">
                <a:solidFill>
                  <a:srgbClr val="FF6600"/>
                </a:solidFill>
                <a:latin typeface="Arial" charset="0"/>
              </a:rPr>
              <a:t>Аскарбинка</a:t>
            </a:r>
            <a:r>
              <a:rPr lang="ru-RU" sz="2400" b="1" dirty="0" smtClean="0">
                <a:solidFill>
                  <a:srgbClr val="FF6600"/>
                </a:solidFill>
                <a:latin typeface="Arial" charset="0"/>
              </a:rPr>
              <a:t> и её друзья»</a:t>
            </a:r>
          </a:p>
          <a:p>
            <a:pPr algn="just">
              <a:lnSpc>
                <a:spcPct val="80000"/>
              </a:lnSpc>
              <a:buClr>
                <a:srgbClr val="006600"/>
              </a:buClr>
            </a:pPr>
            <a:r>
              <a:rPr lang="ru-RU" sz="2400" b="1" dirty="0" smtClean="0">
                <a:solidFill>
                  <a:srgbClr val="CC6600"/>
                </a:solidFill>
                <a:latin typeface="Arial" charset="0"/>
              </a:rPr>
              <a:t>	</a:t>
            </a:r>
            <a:r>
              <a:rPr lang="ru-RU" sz="2400" b="1" dirty="0" smtClean="0">
                <a:solidFill>
                  <a:srgbClr val="FF6600"/>
                </a:solidFill>
                <a:latin typeface="Arial" charset="0"/>
              </a:rPr>
              <a:t>«Зуб </a:t>
            </a:r>
            <a:r>
              <a:rPr lang="ru-RU" sz="2400" b="1" dirty="0" err="1" smtClean="0">
                <a:solidFill>
                  <a:srgbClr val="FF6600"/>
                </a:solidFill>
                <a:latin typeface="Arial" charset="0"/>
              </a:rPr>
              <a:t>Неболей-ка</a:t>
            </a:r>
            <a:r>
              <a:rPr lang="ru-RU" sz="2400" b="1" dirty="0" smtClean="0">
                <a:solidFill>
                  <a:srgbClr val="FF6600"/>
                </a:solidFill>
                <a:latin typeface="Arial" charset="0"/>
              </a:rPr>
              <a:t>»</a:t>
            </a:r>
          </a:p>
        </p:txBody>
      </p:sp>
    </p:spTree>
  </p:cSld>
  <p:clrMapOvr>
    <a:masterClrMapping/>
  </p:clrMapOvr>
  <p:transition advClick="0" advTm="8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внимание!!!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6146" name="Picture 2" descr="C:\Documents and Settings\Admin\Рабочий стол\МОЁ\рисунки\mim02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000240"/>
            <a:ext cx="5357850" cy="407196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800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Что такое правильное питание?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Правильное питание – это основа длительной и плодотворной жизни, залог здоровья, бодрости, гарантия от появления различных недугов</a:t>
            </a:r>
          </a:p>
          <a:p>
            <a:endParaRPr lang="ru-RU" sz="3200" dirty="0" smtClean="0"/>
          </a:p>
          <a:p>
            <a:endParaRPr lang="ru-RU" sz="3200" dirty="0" smtClean="0"/>
          </a:p>
          <a:p>
            <a:pPr>
              <a:buNone/>
            </a:pPr>
            <a:endParaRPr lang="ru-RU" sz="3200" dirty="0" smtClean="0"/>
          </a:p>
        </p:txBody>
      </p:sp>
      <p:pic>
        <p:nvPicPr>
          <p:cNvPr id="7" name="Picture 2" descr="C:\Documents and Settings\Admin\Рабочий стол\МОЁ\рисунки\mim02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929066"/>
            <a:ext cx="2500298" cy="23479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7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929618" cy="184708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принципы организации питания в ДОУ: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- Соответствие энергетической ценности рациона энергозатратам ребенка.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Сбалансированность в рационе всех заменимых и незаменимых пищевых веществ.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Максимальное разнообразие продуктов и блюд, обеспечивающих сбалансированность рациона.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Правильная технологическая и кулинарная обработка продуктов, направленная на сохранность их исходной пищевой ценности, а также высокие вкусовые качества блюд.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Оптимальный режим питания, обстановка, формирующая у детей навыки культуры приема пищи.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8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Нормативные документы по питанию.</a:t>
            </a:r>
            <a:endParaRPr lang="ru-RU" dirty="0"/>
          </a:p>
        </p:txBody>
      </p:sp>
      <p:pic>
        <p:nvPicPr>
          <p:cNvPr id="4" name="Picture 20" descr="C:\Users\завхоз-2626\Desktop\сем сад\ддс\IMG_687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264320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3214678" y="2214554"/>
            <a:ext cx="571504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1.Примерное 20 дневное меню,</a:t>
            </a:r>
          </a:p>
          <a:p>
            <a:pPr algn="just"/>
            <a:r>
              <a:rPr lang="ru-RU" dirty="0" smtClean="0"/>
              <a:t>2.Технологические карты приготовления блюд. Ведомость расхода продуктов питания.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7554" y="3429000"/>
            <a:ext cx="5572164" cy="112871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3.Химический состав продуктов</a:t>
            </a:r>
          </a:p>
          <a:p>
            <a:pPr algn="just"/>
            <a:r>
              <a:rPr lang="ru-RU" dirty="0" smtClean="0"/>
              <a:t>4.Условия хранения и сроки годности особенно скоропортящихся продуктов,</a:t>
            </a:r>
          </a:p>
          <a:p>
            <a:pPr algn="just"/>
            <a:r>
              <a:rPr lang="ru-RU" dirty="0" smtClean="0"/>
              <a:t>5.Примерная  масса порций для детей</a:t>
            </a:r>
            <a:endParaRPr lang="ru-RU" dirty="0"/>
          </a:p>
        </p:txBody>
      </p:sp>
      <p:pic>
        <p:nvPicPr>
          <p:cNvPr id="7" name="Picture 19" descr="C:\Users\завхоз-2626\Desktop\сем сад\ддс\IMG_00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000504"/>
            <a:ext cx="292895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500430" y="4929198"/>
            <a:ext cx="5429288" cy="148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6. Нормы физиологических потребностей в пищевых веществах и энергии для детей (в сутки),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advClick="0" advTm="800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6136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3600" dirty="0" smtClean="0"/>
              <a:t>Нормы физиологических потребностей детей в пищевых веществах и энергии (в день).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1"/>
          <a:ext cx="8229600" cy="3351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206365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 детей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Энергетическая ценность (ккал)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Белки (</a:t>
                      </a:r>
                      <a:r>
                        <a:rPr lang="ru-RU" dirty="0" err="1" smtClean="0"/>
                        <a:t>гр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Жиры (</a:t>
                      </a:r>
                      <a:r>
                        <a:rPr lang="ru-RU" dirty="0" err="1" smtClean="0"/>
                        <a:t>гр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Углеводы</a:t>
                      </a:r>
                      <a:endParaRPr lang="ru-RU" dirty="0"/>
                    </a:p>
                  </a:txBody>
                  <a:tcPr/>
                </a:tc>
              </a:tr>
              <a:tr h="643788">
                <a:tc>
                  <a:txBody>
                    <a:bodyPr/>
                    <a:lstStyle/>
                    <a:p>
                      <a:r>
                        <a:rPr lang="ru-RU" dirty="0" smtClean="0"/>
                        <a:t>1- 3лет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212</a:t>
                      </a:r>
                      <a:endParaRPr lang="ru-RU" dirty="0"/>
                    </a:p>
                  </a:txBody>
                  <a:tcPr/>
                </a:tc>
              </a:tr>
              <a:tr h="643788">
                <a:tc>
                  <a:txBody>
                    <a:bodyPr/>
                    <a:lstStyle/>
                    <a:p>
                      <a:r>
                        <a:rPr lang="ru-RU" dirty="0" smtClean="0"/>
                        <a:t>4-6лет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 descr="frukti_w250_h1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576887"/>
            <a:ext cx="238125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>Нормы физиологических потребностей детей дошкольного возраста в основных витаминах (в сутки). 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779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88706"/>
                <a:gridCol w="757214"/>
              </a:tblGrid>
              <a:tr h="926574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ru-RU" dirty="0"/>
                    </a:p>
                  </a:txBody>
                  <a:tcPr/>
                </a:tc>
              </a:tr>
              <a:tr h="926574">
                <a:tc>
                  <a:txBody>
                    <a:bodyPr/>
                    <a:lstStyle/>
                    <a:p>
                      <a:r>
                        <a:rPr lang="ru-RU" dirty="0" smtClean="0"/>
                        <a:t>1-3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926574">
                <a:tc>
                  <a:txBody>
                    <a:bodyPr/>
                    <a:lstStyle/>
                    <a:p>
                      <a:r>
                        <a:rPr lang="ru-RU" dirty="0" smtClean="0"/>
                        <a:t>4-6лет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0,0025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 descr="C:\Documents and Settings\Admin\Рабочий стол\МОЁ\рисунки\iCATVX61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857760"/>
            <a:ext cx="2286006" cy="200024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8000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Польза Витаминов!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sz="3400" b="1" dirty="0" smtClean="0"/>
              <a:t>Витамин А: </a:t>
            </a:r>
            <a:endParaRPr lang="ru-RU" sz="3400" dirty="0" smtClean="0"/>
          </a:p>
          <a:p>
            <a:r>
              <a:rPr lang="ru-RU" sz="3400" dirty="0" smtClean="0"/>
              <a:t>Я, витамин А – очень важен для зрения.</a:t>
            </a:r>
          </a:p>
          <a:p>
            <a:r>
              <a:rPr lang="ru-RU" sz="3400" dirty="0" smtClean="0"/>
              <a:t>Помни истину простую - </a:t>
            </a:r>
            <a:br>
              <a:rPr lang="ru-RU" sz="3400" dirty="0" smtClean="0"/>
            </a:br>
            <a:r>
              <a:rPr lang="ru-RU" sz="3400" dirty="0" smtClean="0"/>
              <a:t>Лучше видит только тот,</a:t>
            </a:r>
            <a:br>
              <a:rPr lang="ru-RU" sz="3400" dirty="0" smtClean="0"/>
            </a:br>
            <a:r>
              <a:rPr lang="ru-RU" sz="3400" dirty="0" smtClean="0"/>
              <a:t>Кто жует морковь сырую,</a:t>
            </a:r>
            <a:br>
              <a:rPr lang="ru-RU" sz="3400" dirty="0" smtClean="0"/>
            </a:br>
            <a:r>
              <a:rPr lang="ru-RU" sz="3400" dirty="0" smtClean="0"/>
              <a:t>Или сок морковный пьет.</a:t>
            </a:r>
          </a:p>
          <a:p>
            <a:r>
              <a:rPr lang="ru-RU" sz="3400" b="1" dirty="0" smtClean="0"/>
              <a:t>Витамин В</a:t>
            </a:r>
            <a:r>
              <a:rPr lang="ru-RU" sz="3400" dirty="0" smtClean="0"/>
              <a:t>: </a:t>
            </a:r>
          </a:p>
          <a:p>
            <a:r>
              <a:rPr lang="ru-RU" sz="3400" dirty="0" smtClean="0"/>
              <a:t>Я, витамин В - помогаю сердцу.                                  </a:t>
            </a:r>
          </a:p>
          <a:p>
            <a:r>
              <a:rPr lang="ru-RU" sz="3400" dirty="0" smtClean="0"/>
              <a:t>Очень важно спозаранку</a:t>
            </a:r>
            <a:br>
              <a:rPr lang="ru-RU" sz="3400" dirty="0" smtClean="0"/>
            </a:br>
            <a:r>
              <a:rPr lang="ru-RU" sz="3400" dirty="0" smtClean="0"/>
              <a:t>Есть на завтраки овсянку,</a:t>
            </a:r>
            <a:br>
              <a:rPr lang="ru-RU" sz="3400" dirty="0" smtClean="0"/>
            </a:br>
            <a:r>
              <a:rPr lang="ru-RU" sz="3400" dirty="0" smtClean="0"/>
              <a:t>Черный хлеб полезен нам,</a:t>
            </a:r>
            <a:br>
              <a:rPr lang="ru-RU" sz="3400" dirty="0" smtClean="0"/>
            </a:br>
            <a:r>
              <a:rPr lang="ru-RU" sz="3400" dirty="0" smtClean="0"/>
              <a:t>И не только по утрам.                                                                       </a:t>
            </a:r>
          </a:p>
          <a:p>
            <a:r>
              <a:rPr lang="ru-RU" sz="3400" b="1" dirty="0" smtClean="0"/>
              <a:t>Витамин С:</a:t>
            </a:r>
            <a:r>
              <a:rPr lang="ru-RU" sz="3400" dirty="0" smtClean="0"/>
              <a:t> </a:t>
            </a:r>
          </a:p>
          <a:p>
            <a:r>
              <a:rPr lang="ru-RU" sz="3400" dirty="0" smtClean="0"/>
              <a:t>Я, витамин С, укрепляю ваш организм.</a:t>
            </a:r>
          </a:p>
          <a:p>
            <a:r>
              <a:rPr lang="ru-RU" sz="3400" dirty="0" smtClean="0"/>
              <a:t>От простуды и ангины</a:t>
            </a:r>
            <a:br>
              <a:rPr lang="ru-RU" sz="3400" dirty="0" smtClean="0"/>
            </a:br>
            <a:r>
              <a:rPr lang="ru-RU" sz="3400" dirty="0" smtClean="0"/>
              <a:t>Помогают апельсины.</a:t>
            </a:r>
            <a:br>
              <a:rPr lang="ru-RU" sz="3400" dirty="0" smtClean="0"/>
            </a:br>
            <a:r>
              <a:rPr lang="ru-RU" sz="3400" dirty="0" smtClean="0"/>
              <a:t>Ну, а лучше есть лимон,</a:t>
            </a:r>
            <a:br>
              <a:rPr lang="ru-RU" sz="3400" dirty="0" smtClean="0"/>
            </a:br>
            <a:r>
              <a:rPr lang="ru-RU" sz="3400" dirty="0" smtClean="0"/>
              <a:t>Даже если кислый он.</a:t>
            </a:r>
          </a:p>
          <a:p>
            <a:r>
              <a:rPr lang="ru-RU" sz="3400" b="1" dirty="0" smtClean="0"/>
              <a:t>Витамин Д:</a:t>
            </a:r>
            <a:r>
              <a:rPr lang="ru-RU" sz="3400" dirty="0" smtClean="0"/>
              <a:t> </a:t>
            </a:r>
          </a:p>
          <a:p>
            <a:r>
              <a:rPr lang="ru-RU" sz="3400" dirty="0" smtClean="0"/>
              <a:t>Я, витамин Д, делаю ваши руки и ноги крепкими, укрепляю кости.</a:t>
            </a:r>
          </a:p>
          <a:p>
            <a:r>
              <a:rPr lang="ru-RU" sz="3400" dirty="0" smtClean="0"/>
              <a:t>Рыбий жир всего полезней,</a:t>
            </a:r>
            <a:br>
              <a:rPr lang="ru-RU" sz="3400" dirty="0" smtClean="0"/>
            </a:br>
            <a:r>
              <a:rPr lang="ru-RU" sz="3400" dirty="0" smtClean="0"/>
              <a:t>Хоть противный, надо пить.</a:t>
            </a:r>
            <a:br>
              <a:rPr lang="ru-RU" sz="3400" dirty="0" smtClean="0"/>
            </a:br>
            <a:r>
              <a:rPr lang="ru-RU" sz="3400" dirty="0" smtClean="0"/>
              <a:t>Он спасает от болезней,</a:t>
            </a:r>
            <a:br>
              <a:rPr lang="ru-RU" sz="3400" dirty="0" smtClean="0"/>
            </a:br>
            <a:r>
              <a:rPr lang="ru-RU" sz="3400" dirty="0" smtClean="0"/>
              <a:t>А без них ведь лучше жить.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8000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Нормы физиологических потребностей детей дошкольного возраста в основных минеральных веществах.(мг.)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29599" cy="442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224631"/>
                <a:gridCol w="1126683"/>
                <a:gridCol w="1175657"/>
                <a:gridCol w="1175657"/>
                <a:gridCol w="1175657"/>
                <a:gridCol w="1175657"/>
              </a:tblGrid>
              <a:tr h="1476385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Кальций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Фосфор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Магний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Железо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Цинк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Йод</a:t>
                      </a:r>
                      <a:endParaRPr lang="ru-RU" dirty="0"/>
                    </a:p>
                  </a:txBody>
                  <a:tcPr/>
                </a:tc>
              </a:tr>
              <a:tr h="1476385">
                <a:tc>
                  <a:txBody>
                    <a:bodyPr/>
                    <a:lstStyle/>
                    <a:p>
                      <a:r>
                        <a:rPr lang="ru-RU" dirty="0" smtClean="0"/>
                        <a:t>1-3лет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0,06</a:t>
                      </a:r>
                      <a:endParaRPr lang="ru-RU" dirty="0"/>
                    </a:p>
                  </a:txBody>
                  <a:tcPr/>
                </a:tc>
              </a:tr>
              <a:tr h="1476385">
                <a:tc>
                  <a:txBody>
                    <a:bodyPr/>
                    <a:lstStyle/>
                    <a:p>
                      <a:r>
                        <a:rPr lang="ru-RU" dirty="0" smtClean="0"/>
                        <a:t>4-6лет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5000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Примерная масса порций для детей дошкольного возраста.</a:t>
            </a:r>
            <a:r>
              <a:rPr lang="ru-RU" dirty="0" smtClean="0"/>
              <a:t> 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142978"/>
          <a:ext cx="8229600" cy="5195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2057400"/>
                <a:gridCol w="2057400"/>
              </a:tblGrid>
              <a:tr h="386618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Блюда и кулинарные изделия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Возраст, примерная масса порций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7801">
                <a:tc>
                  <a:txBody>
                    <a:bodyPr/>
                    <a:lstStyle/>
                    <a:p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1-3лет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4-6 лет</a:t>
                      </a:r>
                      <a:endParaRPr lang="ru-RU" dirty="0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Каша, овощное блюдо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150                                 180-200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Супы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150 -200                       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180-250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7801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Порционные мясные, рыбные, творожные, кру­пяные, яичные блюда, колбасные изделия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60-70                             70-80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Гарниры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85-150</a:t>
                      </a:r>
                      <a:r>
                        <a:rPr lang="ru-RU" baseline="0" dirty="0" smtClean="0"/>
                        <a:t>                             100-200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Напитки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150                                  180-200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Свежие фрукты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50-100                             150-200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Кондитерские изделия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20                                    20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Булочные и мучные кулинарные изделия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40-60                              50-70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Хлеб (масса одного кусочка)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20                                    20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6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Салаты</a:t>
                      </a:r>
                      <a:endParaRPr lang="ru-RU" sz="1400" dirty="0" smtClean="0"/>
                    </a:p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30-50                           40-60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5000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460</Words>
  <Application>Microsoft Office PowerPoint</Application>
  <PresentationFormat>Экран (4:3)</PresentationFormat>
  <Paragraphs>154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Организация питания в ДОУ.</vt:lpstr>
      <vt:lpstr>Что такое правильное питание?</vt:lpstr>
      <vt:lpstr>Основные принципы организации питания в ДОУ:</vt:lpstr>
      <vt:lpstr>Нормативные документы по питанию.</vt:lpstr>
      <vt:lpstr>Нормы физиологических потребностей детей в пищевых веществах и энергии (в день).</vt:lpstr>
      <vt:lpstr>Нормы физиологических потребностей детей дошкольного возраста в основных витаминах (в сутки). </vt:lpstr>
      <vt:lpstr>Польза Витаминов!</vt:lpstr>
      <vt:lpstr>Нормы физиологических потребностей детей дошкольного возраста в основных минеральных веществах.(мг.)</vt:lpstr>
      <vt:lpstr>Примерная масса порций для детей дошкольного возраста. </vt:lpstr>
      <vt:lpstr>Приготовление и оформление блюд.</vt:lpstr>
      <vt:lpstr>Воспитание у детей  культурно-гигиенических навыков в процессе питания</vt:lpstr>
      <vt:lpstr>Дидактические игры по культуре питания и здоровому образу жизни.</vt:lpstr>
      <vt:lpstr>Спасибо за внимание!!!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питания в ДОУ.</dc:title>
  <dc:creator>Admin</dc:creator>
  <cp:lastModifiedBy>Юрик</cp:lastModifiedBy>
  <cp:revision>14</cp:revision>
  <dcterms:created xsi:type="dcterms:W3CDTF">2012-04-09T14:18:55Z</dcterms:created>
  <dcterms:modified xsi:type="dcterms:W3CDTF">2016-05-11T17:09:20Z</dcterms:modified>
</cp:coreProperties>
</file>